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43891200" cy="32918400"/>
  <p:notesSz cx="6858000" cy="9144000"/>
  <p:embeddedFontLst>
    <p:embeddedFont>
      <p:font typeface="Raleway" pitchFamily="2" charset="0"/>
      <p:regular r:id="rId4"/>
      <p:bold r:id="rId5"/>
      <p:italic r:id="rId6"/>
      <p:boldItalic r:id="rId7"/>
    </p:embeddedFont>
    <p:embeddedFont>
      <p:font typeface="Raleway ExtraBold" pitchFamily="2" charset="0"/>
      <p:bold r:id="rId8"/>
      <p:boldItalic r:id="rId9"/>
    </p:embeddedFont>
    <p:embeddedFont>
      <p:font typeface="Raleway SemiBold"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720" y="-4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viewProps" Target="viewProps.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presProps" Target="presProps.xml"/></Relationships>
</file>

<file path=ppt/media/image1.png>
</file>

<file path=ppt/media/image2.jpg>
</file>

<file path=ppt/media/image3.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3291840" y="5387342"/>
            <a:ext cx="37307520" cy="1146048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799"/>
              <a:buFont typeface="Calibri"/>
              <a:buNone/>
              <a:defRPr sz="287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5486400" y="17289783"/>
            <a:ext cx="32918400" cy="7947658"/>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2"/>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 name="Google Shape;17;p2"/>
          <p:cNvSpPr>
            <a:spLocks noGrp="1"/>
          </p:cNvSpPr>
          <p:nvPr>
            <p:ph type="pic" idx="2"/>
          </p:nvPr>
        </p:nvSpPr>
        <p:spPr>
          <a:xfrm>
            <a:off x="4343400" y="2057400"/>
            <a:ext cx="11887200" cy="9601200"/>
          </a:xfrm>
          <a:prstGeom prst="rect">
            <a:avLst/>
          </a:prstGeom>
          <a:noFill/>
          <a:ln>
            <a:noFill/>
          </a:ln>
        </p:spPr>
      </p:sp>
      <p:sp>
        <p:nvSpPr>
          <p:cNvPr id="18" name="Google Shape;18;p2"/>
          <p:cNvSpPr>
            <a:spLocks noGrp="1"/>
          </p:cNvSpPr>
          <p:nvPr>
            <p:ph type="pic" idx="3"/>
          </p:nvPr>
        </p:nvSpPr>
        <p:spPr>
          <a:xfrm>
            <a:off x="17519650" y="2057400"/>
            <a:ext cx="5816600" cy="4672013"/>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1"/>
          <p:cNvSpPr txBox="1">
            <a:spLocks noGrp="1"/>
          </p:cNvSpPr>
          <p:nvPr>
            <p:ph type="body" idx="1"/>
          </p:nvPr>
        </p:nvSpPr>
        <p:spPr>
          <a:xfrm rot="5400000">
            <a:off x="11502389" y="278132"/>
            <a:ext cx="20886422"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3" name="Google Shape;73;p11"/>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1"/>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6"/>
        <p:cNvGrpSpPr/>
        <p:nvPr/>
      </p:nvGrpSpPr>
      <p:grpSpPr>
        <a:xfrm>
          <a:off x="0" y="0"/>
          <a:ext cx="0" cy="0"/>
          <a:chOff x="0" y="0"/>
          <a:chExt cx="0" cy="0"/>
        </a:xfrm>
      </p:grpSpPr>
      <p:sp>
        <p:nvSpPr>
          <p:cNvPr id="77" name="Google Shape;77;p12"/>
          <p:cNvSpPr txBox="1">
            <a:spLocks noGrp="1"/>
          </p:cNvSpPr>
          <p:nvPr>
            <p:ph type="title"/>
          </p:nvPr>
        </p:nvSpPr>
        <p:spPr>
          <a:xfrm rot="5400000">
            <a:off x="22193252" y="10968992"/>
            <a:ext cx="27896822"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2"/>
          <p:cNvSpPr txBox="1">
            <a:spLocks noGrp="1"/>
          </p:cNvSpPr>
          <p:nvPr>
            <p:ph type="body" idx="1"/>
          </p:nvPr>
        </p:nvSpPr>
        <p:spPr>
          <a:xfrm rot="5400000">
            <a:off x="2990852" y="1779272"/>
            <a:ext cx="27896822" cy="2784348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9" name="Google Shape;79;p12"/>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2"/>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body" idx="1"/>
          </p:nvPr>
        </p:nvSpPr>
        <p:spPr>
          <a:xfrm>
            <a:off x="3017520" y="8763001"/>
            <a:ext cx="378561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22" name="Google Shape;22;p3"/>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2994663" y="8206749"/>
            <a:ext cx="37856160" cy="13693138"/>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799"/>
              <a:buFont typeface="Calibri"/>
              <a:buNone/>
              <a:defRPr sz="2879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2994663" y="22029429"/>
            <a:ext cx="37856160" cy="720089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11520"/>
              <a:buNone/>
              <a:defRPr sz="11520">
                <a:solidFill>
                  <a:schemeClr val="dk1"/>
                </a:solidFill>
              </a:defRPr>
            </a:lvl1pPr>
            <a:lvl2pPr marL="914400" lvl="1" indent="-228600" algn="l">
              <a:lnSpc>
                <a:spcPct val="90000"/>
              </a:lnSpc>
              <a:spcBef>
                <a:spcPts val="2400"/>
              </a:spcBef>
              <a:spcAft>
                <a:spcPts val="0"/>
              </a:spcAft>
              <a:buClr>
                <a:srgbClr val="888888"/>
              </a:buClr>
              <a:buSzPts val="9600"/>
              <a:buNone/>
              <a:defRPr sz="9600">
                <a:solidFill>
                  <a:srgbClr val="888888"/>
                </a:solidFill>
              </a:defRPr>
            </a:lvl2pPr>
            <a:lvl3pPr marL="1371600" lvl="2" indent="-228600" algn="l">
              <a:lnSpc>
                <a:spcPct val="90000"/>
              </a:lnSpc>
              <a:spcBef>
                <a:spcPts val="2400"/>
              </a:spcBef>
              <a:spcAft>
                <a:spcPts val="0"/>
              </a:spcAft>
              <a:buClr>
                <a:srgbClr val="888888"/>
              </a:buClr>
              <a:buSzPts val="8640"/>
              <a:buNone/>
              <a:defRPr sz="8640">
                <a:solidFill>
                  <a:srgbClr val="888888"/>
                </a:solidFill>
              </a:defRPr>
            </a:lvl3pPr>
            <a:lvl4pPr marL="1828800" lvl="3" indent="-228600" algn="l">
              <a:lnSpc>
                <a:spcPct val="90000"/>
              </a:lnSpc>
              <a:spcBef>
                <a:spcPts val="2400"/>
              </a:spcBef>
              <a:spcAft>
                <a:spcPts val="0"/>
              </a:spcAft>
              <a:buClr>
                <a:srgbClr val="888888"/>
              </a:buClr>
              <a:buSzPts val="7680"/>
              <a:buNone/>
              <a:defRPr sz="7680">
                <a:solidFill>
                  <a:srgbClr val="888888"/>
                </a:solidFill>
              </a:defRPr>
            </a:lvl4pPr>
            <a:lvl5pPr marL="2286000" lvl="4" indent="-228600" algn="l">
              <a:lnSpc>
                <a:spcPct val="90000"/>
              </a:lnSpc>
              <a:spcBef>
                <a:spcPts val="2400"/>
              </a:spcBef>
              <a:spcAft>
                <a:spcPts val="0"/>
              </a:spcAft>
              <a:buClr>
                <a:srgbClr val="888888"/>
              </a:buClr>
              <a:buSzPts val="7680"/>
              <a:buNone/>
              <a:defRPr sz="7680">
                <a:solidFill>
                  <a:srgbClr val="888888"/>
                </a:solidFill>
              </a:defRPr>
            </a:lvl5pPr>
            <a:lvl6pPr marL="2743200" lvl="5" indent="-228600" algn="l">
              <a:lnSpc>
                <a:spcPct val="90000"/>
              </a:lnSpc>
              <a:spcBef>
                <a:spcPts val="2400"/>
              </a:spcBef>
              <a:spcAft>
                <a:spcPts val="0"/>
              </a:spcAft>
              <a:buClr>
                <a:srgbClr val="888888"/>
              </a:buClr>
              <a:buSzPts val="7680"/>
              <a:buNone/>
              <a:defRPr sz="7680">
                <a:solidFill>
                  <a:srgbClr val="888888"/>
                </a:solidFill>
              </a:defRPr>
            </a:lvl6pPr>
            <a:lvl7pPr marL="3200400" lvl="6" indent="-228600" algn="l">
              <a:lnSpc>
                <a:spcPct val="90000"/>
              </a:lnSpc>
              <a:spcBef>
                <a:spcPts val="2400"/>
              </a:spcBef>
              <a:spcAft>
                <a:spcPts val="0"/>
              </a:spcAft>
              <a:buClr>
                <a:srgbClr val="888888"/>
              </a:buClr>
              <a:buSzPts val="7680"/>
              <a:buNone/>
              <a:defRPr sz="7680">
                <a:solidFill>
                  <a:srgbClr val="888888"/>
                </a:solidFill>
              </a:defRPr>
            </a:lvl7pPr>
            <a:lvl8pPr marL="3657600" lvl="7" indent="-228600" algn="l">
              <a:lnSpc>
                <a:spcPct val="90000"/>
              </a:lnSpc>
              <a:spcBef>
                <a:spcPts val="2400"/>
              </a:spcBef>
              <a:spcAft>
                <a:spcPts val="0"/>
              </a:spcAft>
              <a:buClr>
                <a:srgbClr val="888888"/>
              </a:buClr>
              <a:buSzPts val="7680"/>
              <a:buNone/>
              <a:defRPr sz="7680">
                <a:solidFill>
                  <a:srgbClr val="888888"/>
                </a:solidFill>
              </a:defRPr>
            </a:lvl8pPr>
            <a:lvl9pPr marL="4114800" lvl="8" indent="-228600" algn="l">
              <a:lnSpc>
                <a:spcPct val="90000"/>
              </a:lnSpc>
              <a:spcBef>
                <a:spcPts val="2400"/>
              </a:spcBef>
              <a:spcAft>
                <a:spcPts val="0"/>
              </a:spcAft>
              <a:buClr>
                <a:srgbClr val="888888"/>
              </a:buClr>
              <a:buSzPts val="7680"/>
              <a:buNone/>
              <a:defRPr sz="7680">
                <a:solidFill>
                  <a:srgbClr val="888888"/>
                </a:solidFill>
              </a:defRPr>
            </a:lvl9pPr>
          </a:lstStyle>
          <a:p>
            <a:endParaRPr/>
          </a:p>
        </p:txBody>
      </p:sp>
      <p:sp>
        <p:nvSpPr>
          <p:cNvPr id="28" name="Google Shape;28;p4"/>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3017520" y="8763001"/>
            <a:ext cx="186537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4" name="Google Shape;34;p5"/>
          <p:cNvSpPr txBox="1">
            <a:spLocks noGrp="1"/>
          </p:cNvSpPr>
          <p:nvPr>
            <p:ph type="body" idx="2"/>
          </p:nvPr>
        </p:nvSpPr>
        <p:spPr>
          <a:xfrm>
            <a:off x="22219920" y="8763001"/>
            <a:ext cx="18653760" cy="208864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5" name="Google Shape;35;p5"/>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3023237"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body" idx="1"/>
          </p:nvPr>
        </p:nvSpPr>
        <p:spPr>
          <a:xfrm>
            <a:off x="3023243" y="8069583"/>
            <a:ext cx="18568032"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6"/>
          <p:cNvSpPr txBox="1">
            <a:spLocks noGrp="1"/>
          </p:cNvSpPr>
          <p:nvPr>
            <p:ph type="body" idx="2"/>
          </p:nvPr>
        </p:nvSpPr>
        <p:spPr>
          <a:xfrm>
            <a:off x="3023243" y="12024361"/>
            <a:ext cx="18568032" cy="176860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6"/>
          <p:cNvSpPr txBox="1">
            <a:spLocks noGrp="1"/>
          </p:cNvSpPr>
          <p:nvPr>
            <p:ph type="body" idx="3"/>
          </p:nvPr>
        </p:nvSpPr>
        <p:spPr>
          <a:xfrm>
            <a:off x="22219923" y="8069583"/>
            <a:ext cx="18659477" cy="3954778"/>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3" name="Google Shape;43;p6"/>
          <p:cNvSpPr txBox="1">
            <a:spLocks noGrp="1"/>
          </p:cNvSpPr>
          <p:nvPr>
            <p:ph type="body" idx="4"/>
          </p:nvPr>
        </p:nvSpPr>
        <p:spPr>
          <a:xfrm>
            <a:off x="22219923" y="12024361"/>
            <a:ext cx="18659477" cy="17686022"/>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4" name="Google Shape;44;p6"/>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6"/>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7"/>
        <p:cNvGrpSpPr/>
        <p:nvPr/>
      </p:nvGrpSpPr>
      <p:grpSpPr>
        <a:xfrm>
          <a:off x="0" y="0"/>
          <a:ext cx="0" cy="0"/>
          <a:chOff x="0" y="0"/>
          <a:chExt cx="0" cy="0"/>
        </a:xfrm>
      </p:grpSpPr>
      <p:sp>
        <p:nvSpPr>
          <p:cNvPr id="48" name="Google Shape;48;p7"/>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7"/>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8"/>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3023238"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59"/>
              <a:buFont typeface="Calibri"/>
              <a:buNone/>
              <a:defRPr sz="15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9"/>
          <p:cNvSpPr txBox="1">
            <a:spLocks noGrp="1"/>
          </p:cNvSpPr>
          <p:nvPr>
            <p:ph type="body" idx="1"/>
          </p:nvPr>
        </p:nvSpPr>
        <p:spPr>
          <a:xfrm>
            <a:off x="18659477" y="4739647"/>
            <a:ext cx="22219920" cy="23393400"/>
          </a:xfrm>
          <a:prstGeom prst="rect">
            <a:avLst/>
          </a:prstGeom>
          <a:noFill/>
          <a:ln>
            <a:noFill/>
          </a:ln>
        </p:spPr>
        <p:txBody>
          <a:bodyPr spcFirstLastPara="1" wrap="square" lIns="91425" tIns="45700" rIns="91425" bIns="45700" anchor="t" anchorCtr="0">
            <a:normAutofit/>
          </a:bodyPr>
          <a:lstStyle>
            <a:lvl1pPr marL="457200" lvl="0" indent="-1203896" algn="l">
              <a:lnSpc>
                <a:spcPct val="90000"/>
              </a:lnSpc>
              <a:spcBef>
                <a:spcPts val="4800"/>
              </a:spcBef>
              <a:spcAft>
                <a:spcPts val="0"/>
              </a:spcAft>
              <a:buClr>
                <a:schemeClr val="dk1"/>
              </a:buClr>
              <a:buSzPts val="15359"/>
              <a:buChar char="•"/>
              <a:defRPr sz="15359"/>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9" name="Google Shape;59;p9"/>
          <p:cNvSpPr txBox="1">
            <a:spLocks noGrp="1"/>
          </p:cNvSpPr>
          <p:nvPr>
            <p:ph type="body" idx="2"/>
          </p:nvPr>
        </p:nvSpPr>
        <p:spPr>
          <a:xfrm>
            <a:off x="3023238" y="9875521"/>
            <a:ext cx="14156055"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0" name="Google Shape;60;p9"/>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3023238" y="2194560"/>
            <a:ext cx="14156055" cy="76809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59"/>
              <a:buFont typeface="Calibri"/>
              <a:buNone/>
              <a:defRPr sz="1535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0"/>
          <p:cNvSpPr>
            <a:spLocks noGrp="1"/>
          </p:cNvSpPr>
          <p:nvPr>
            <p:ph type="pic" idx="2"/>
          </p:nvPr>
        </p:nvSpPr>
        <p:spPr>
          <a:xfrm>
            <a:off x="18659477" y="4739647"/>
            <a:ext cx="22219920" cy="23393400"/>
          </a:xfrm>
          <a:prstGeom prst="rect">
            <a:avLst/>
          </a:prstGeom>
          <a:noFill/>
          <a:ln>
            <a:noFill/>
          </a:ln>
        </p:spPr>
      </p:sp>
      <p:sp>
        <p:nvSpPr>
          <p:cNvPr id="66" name="Google Shape;66;p10"/>
          <p:cNvSpPr txBox="1">
            <a:spLocks noGrp="1"/>
          </p:cNvSpPr>
          <p:nvPr>
            <p:ph type="body" idx="1"/>
          </p:nvPr>
        </p:nvSpPr>
        <p:spPr>
          <a:xfrm>
            <a:off x="3023238" y="9875521"/>
            <a:ext cx="14156055" cy="1829562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7" name="Google Shape;67;p10"/>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017520" y="1752607"/>
            <a:ext cx="37856160" cy="636270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19"/>
              <a:buFont typeface="Calibri"/>
              <a:buNone/>
              <a:defRPr sz="21119"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3017520" y="8763001"/>
            <a:ext cx="37856160" cy="20886422"/>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3017520" y="30510487"/>
            <a:ext cx="9875520" cy="17526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14538960" y="30510487"/>
            <a:ext cx="14813280" cy="17526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30998160" y="30510487"/>
            <a:ext cx="9875520" cy="17526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em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emf"/><Relationship Id="rId5" Type="http://schemas.openxmlformats.org/officeDocument/2006/relationships/image" Target="../media/image3.jpeg"/><Relationship Id="rId4" Type="http://schemas.openxmlformats.org/officeDocument/2006/relationships/image" Target="../media/image2.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p:nvPr/>
        </p:nvSpPr>
        <p:spPr>
          <a:xfrm>
            <a:off x="0" y="-400045"/>
            <a:ext cx="43891200" cy="5351837"/>
          </a:xfrm>
          <a:prstGeom prst="rect">
            <a:avLst/>
          </a:prstGeom>
          <a:solidFill>
            <a:srgbClr val="00008F"/>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87" name="Google Shape;87;p13"/>
          <p:cNvSpPr/>
          <p:nvPr/>
        </p:nvSpPr>
        <p:spPr>
          <a:xfrm>
            <a:off x="1012806" y="32005"/>
            <a:ext cx="42204625" cy="4962863"/>
          </a:xfrm>
          <a:prstGeom prst="rect">
            <a:avLst/>
          </a:prstGeom>
          <a:noFill/>
          <a:ln>
            <a:noFill/>
          </a:ln>
        </p:spPr>
        <p:txBody>
          <a:bodyPr spcFirstLastPara="1" wrap="square" lIns="58375" tIns="29175" rIns="58375" bIns="29175" anchor="t" anchorCtr="0">
            <a:noAutofit/>
          </a:bodyPr>
          <a:lstStyle/>
          <a:p>
            <a:pPr marL="0" marR="0" lvl="0" indent="0" algn="ctr" rtl="0">
              <a:spcBef>
                <a:spcPts val="0"/>
              </a:spcBef>
              <a:spcAft>
                <a:spcPts val="0"/>
              </a:spcAft>
              <a:buNone/>
            </a:pPr>
            <a:r>
              <a:rPr lang="en-US" sz="7200" dirty="0">
                <a:solidFill>
                  <a:srgbClr val="FFFFFF"/>
                </a:solidFill>
                <a:latin typeface="Raleway"/>
                <a:sym typeface="Raleway"/>
              </a:rPr>
              <a:t>Dry handwashing machine By Fog Disinfection To Save Water </a:t>
            </a:r>
            <a:endParaRPr sz="7200" dirty="0"/>
          </a:p>
          <a:p>
            <a:pPr marL="0" marR="0" lvl="0" indent="0" algn="ctr" rtl="0">
              <a:spcBef>
                <a:spcPts val="1152"/>
              </a:spcBef>
              <a:spcAft>
                <a:spcPts val="0"/>
              </a:spcAft>
              <a:buNone/>
            </a:pPr>
            <a:r>
              <a:rPr lang="en-US" sz="4800" b="0" i="0" u="none" strike="noStrike" cap="none" dirty="0">
                <a:solidFill>
                  <a:srgbClr val="FFFFFF"/>
                </a:solidFill>
                <a:latin typeface="Raleway"/>
                <a:ea typeface="Raleway"/>
                <a:cs typeface="Raleway"/>
                <a:sym typeface="Raleway"/>
              </a:rPr>
              <a:t>Om Kaldate , Ram Yalmate , Sudarshan Biradar</a:t>
            </a:r>
          </a:p>
          <a:p>
            <a:pPr marL="0" marR="0" lvl="0" indent="0" algn="ctr" rtl="0">
              <a:spcBef>
                <a:spcPts val="1152"/>
              </a:spcBef>
              <a:spcAft>
                <a:spcPts val="0"/>
              </a:spcAft>
              <a:buNone/>
            </a:pPr>
            <a:endParaRPr lang="en-US" sz="4800" b="0" i="0" u="none" strike="noStrike" cap="none" dirty="0">
              <a:solidFill>
                <a:srgbClr val="FFFFFF"/>
              </a:solidFill>
              <a:latin typeface="Raleway"/>
              <a:ea typeface="Raleway"/>
              <a:cs typeface="Raleway"/>
              <a:sym typeface="Raleway"/>
            </a:endParaRPr>
          </a:p>
          <a:p>
            <a:pPr marL="0" marR="0" lvl="0" indent="0" algn="ctr" rtl="0">
              <a:spcBef>
                <a:spcPts val="1152"/>
              </a:spcBef>
              <a:spcAft>
                <a:spcPts val="0"/>
              </a:spcAft>
              <a:buNone/>
            </a:pPr>
            <a:r>
              <a:rPr lang="en-US" sz="5400" b="0" i="0" u="none" strike="noStrike" cap="none" dirty="0">
                <a:solidFill>
                  <a:srgbClr val="FFFFFF"/>
                </a:solidFill>
                <a:latin typeface="Raleway"/>
                <a:ea typeface="Raleway"/>
                <a:cs typeface="Raleway"/>
                <a:sym typeface="Raleway"/>
              </a:rPr>
              <a:t>SY BTech, AY 2023-24 SEM-II, Course: Microcontroller And Application</a:t>
            </a:r>
            <a:endParaRPr dirty="0"/>
          </a:p>
          <a:p>
            <a:pPr marL="0" marR="0" lvl="0" indent="0" algn="ctr" rtl="0">
              <a:spcBef>
                <a:spcPts val="1152"/>
              </a:spcBef>
              <a:spcAft>
                <a:spcPts val="0"/>
              </a:spcAft>
              <a:buNone/>
            </a:pPr>
            <a:r>
              <a:rPr lang="en-US" sz="5400" b="0" i="0" u="none" strike="noStrike" cap="none" dirty="0">
                <a:solidFill>
                  <a:srgbClr val="FFFFFF"/>
                </a:solidFill>
                <a:latin typeface="Raleway"/>
                <a:ea typeface="Raleway"/>
                <a:cs typeface="Raleway"/>
                <a:sym typeface="Raleway"/>
              </a:rPr>
              <a:t>Under the Guidance of: Dr. Pravin G. Gawande</a:t>
            </a:r>
            <a:endParaRPr dirty="0"/>
          </a:p>
        </p:txBody>
      </p:sp>
      <p:sp>
        <p:nvSpPr>
          <p:cNvPr id="88" name="Google Shape;88;p13"/>
          <p:cNvSpPr txBox="1"/>
          <p:nvPr/>
        </p:nvSpPr>
        <p:spPr>
          <a:xfrm>
            <a:off x="640393" y="5419351"/>
            <a:ext cx="4717958" cy="923330"/>
          </a:xfrm>
          <a:prstGeom prst="rect">
            <a:avLst/>
          </a:prstGeom>
          <a:solidFill>
            <a:schemeClr val="lt1">
              <a:alpha val="62745"/>
            </a:schemeClr>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5400" b="1" i="0" u="none" strike="noStrike" cap="none">
                <a:solidFill>
                  <a:srgbClr val="00008F"/>
                </a:solidFill>
                <a:latin typeface="Raleway ExtraBold"/>
                <a:ea typeface="Raleway ExtraBold"/>
                <a:cs typeface="Raleway ExtraBold"/>
                <a:sym typeface="Raleway ExtraBold"/>
              </a:rPr>
              <a:t>Introduction</a:t>
            </a:r>
            <a:endParaRPr sz="4000" b="1" i="0" u="none" strike="noStrike" cap="none">
              <a:solidFill>
                <a:srgbClr val="00008F"/>
              </a:solidFill>
              <a:latin typeface="Raleway ExtraBold"/>
              <a:ea typeface="Raleway ExtraBold"/>
              <a:cs typeface="Raleway ExtraBold"/>
              <a:sym typeface="Raleway ExtraBold"/>
            </a:endParaRPr>
          </a:p>
        </p:txBody>
      </p:sp>
      <p:cxnSp>
        <p:nvCxnSpPr>
          <p:cNvPr id="89" name="Google Shape;89;p13" descr="Horizontal Divider"/>
          <p:cNvCxnSpPr/>
          <p:nvPr/>
        </p:nvCxnSpPr>
        <p:spPr>
          <a:xfrm>
            <a:off x="713749" y="11845884"/>
            <a:ext cx="7660728" cy="0"/>
          </a:xfrm>
          <a:prstGeom prst="straightConnector1">
            <a:avLst/>
          </a:prstGeom>
          <a:noFill/>
          <a:ln w="15875" cap="flat" cmpd="sng">
            <a:solidFill>
              <a:schemeClr val="accent1"/>
            </a:solidFill>
            <a:prstDash val="dash"/>
            <a:round/>
            <a:headEnd type="none" w="sm" len="sm"/>
            <a:tailEnd type="none" w="sm" len="sm"/>
          </a:ln>
        </p:spPr>
      </p:cxnSp>
      <p:sp>
        <p:nvSpPr>
          <p:cNvPr id="90" name="Google Shape;90;p13"/>
          <p:cNvSpPr txBox="1"/>
          <p:nvPr/>
        </p:nvSpPr>
        <p:spPr>
          <a:xfrm>
            <a:off x="18261049" y="6485801"/>
            <a:ext cx="10614743" cy="707886"/>
          </a:xfrm>
          <a:prstGeom prst="rect">
            <a:avLst/>
          </a:prstGeom>
          <a:solidFill>
            <a:schemeClr val="lt1">
              <a:alpha val="62745"/>
            </a:schemeClr>
          </a:solidFill>
          <a:ln>
            <a:noFill/>
          </a:ln>
        </p:spPr>
        <p:txBody>
          <a:bodyPr spcFirstLastPara="1" wrap="square" lIns="91425" tIns="45700" rIns="91425" bIns="45700" anchor="t" anchorCtr="0">
            <a:spAutoFit/>
          </a:bodyPr>
          <a:lstStyle/>
          <a:p>
            <a:pPr marL="0" marR="0" lvl="0" indent="0" algn="just" rtl="0">
              <a:spcBef>
                <a:spcPts val="0"/>
              </a:spcBef>
              <a:spcAft>
                <a:spcPts val="0"/>
              </a:spcAft>
              <a:buNone/>
            </a:pPr>
            <a:endParaRPr sz="4000" b="0" i="0" u="none" strike="noStrike" cap="none">
              <a:solidFill>
                <a:schemeClr val="dk1"/>
              </a:solidFill>
              <a:latin typeface="Calibri"/>
              <a:ea typeface="Calibri"/>
              <a:cs typeface="Calibri"/>
              <a:sym typeface="Calibri"/>
            </a:endParaRPr>
          </a:p>
        </p:txBody>
      </p:sp>
      <p:sp>
        <p:nvSpPr>
          <p:cNvPr id="91" name="Google Shape;91;p13"/>
          <p:cNvSpPr/>
          <p:nvPr/>
        </p:nvSpPr>
        <p:spPr>
          <a:xfrm>
            <a:off x="0" y="30777119"/>
            <a:ext cx="43891200" cy="2285638"/>
          </a:xfrm>
          <a:prstGeom prst="rect">
            <a:avLst/>
          </a:prstGeom>
          <a:solidFill>
            <a:srgbClr val="00008F"/>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3"/>
          <p:cNvSpPr txBox="1"/>
          <p:nvPr/>
        </p:nvSpPr>
        <p:spPr>
          <a:xfrm>
            <a:off x="26133303" y="31550917"/>
            <a:ext cx="14716423"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i="0" u="none" strike="noStrike" cap="none">
                <a:solidFill>
                  <a:schemeClr val="lt1"/>
                </a:solidFill>
                <a:latin typeface="Raleway SemiBold"/>
                <a:ea typeface="Raleway SemiBold"/>
                <a:cs typeface="Raleway SemiBold"/>
                <a:sym typeface="Raleway SemiBold"/>
              </a:rPr>
              <a:t>Department of Electronics and Telecommunication Engineering</a:t>
            </a:r>
            <a:endParaRPr/>
          </a:p>
        </p:txBody>
      </p:sp>
      <p:sp>
        <p:nvSpPr>
          <p:cNvPr id="93" name="Google Shape;93;p13"/>
          <p:cNvSpPr/>
          <p:nvPr/>
        </p:nvSpPr>
        <p:spPr>
          <a:xfrm>
            <a:off x="613958" y="18751408"/>
            <a:ext cx="4681090"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dirty="0">
                <a:solidFill>
                  <a:srgbClr val="00008F"/>
                </a:solidFill>
                <a:latin typeface="Raleway ExtraBold"/>
                <a:ea typeface="Raleway ExtraBold"/>
                <a:cs typeface="Raleway ExtraBold"/>
                <a:sym typeface="Raleway ExtraBold"/>
              </a:rPr>
              <a:t>Methodology</a:t>
            </a:r>
            <a:endParaRPr dirty="0"/>
          </a:p>
        </p:txBody>
      </p:sp>
      <p:sp>
        <p:nvSpPr>
          <p:cNvPr id="94" name="Google Shape;94;p13"/>
          <p:cNvSpPr/>
          <p:nvPr/>
        </p:nvSpPr>
        <p:spPr>
          <a:xfrm>
            <a:off x="10576108" y="5746501"/>
            <a:ext cx="5083443"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Block diagram</a:t>
            </a:r>
            <a:endParaRPr/>
          </a:p>
        </p:txBody>
      </p:sp>
      <p:sp>
        <p:nvSpPr>
          <p:cNvPr id="95" name="Google Shape;95;p13"/>
          <p:cNvSpPr/>
          <p:nvPr/>
        </p:nvSpPr>
        <p:spPr>
          <a:xfrm>
            <a:off x="20396043" y="5713644"/>
            <a:ext cx="270458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Results</a:t>
            </a:r>
            <a:endParaRPr/>
          </a:p>
        </p:txBody>
      </p:sp>
      <p:sp>
        <p:nvSpPr>
          <p:cNvPr id="96" name="Google Shape;96;p13"/>
          <p:cNvSpPr/>
          <p:nvPr/>
        </p:nvSpPr>
        <p:spPr>
          <a:xfrm>
            <a:off x="30458797" y="26689336"/>
            <a:ext cx="402866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References</a:t>
            </a:r>
            <a:endParaRPr/>
          </a:p>
        </p:txBody>
      </p:sp>
      <p:sp>
        <p:nvSpPr>
          <p:cNvPr id="97" name="Google Shape;97;p13"/>
          <p:cNvSpPr/>
          <p:nvPr/>
        </p:nvSpPr>
        <p:spPr>
          <a:xfrm>
            <a:off x="20396043" y="18115815"/>
            <a:ext cx="3948517"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Conclusion</a:t>
            </a:r>
            <a:endParaRPr/>
          </a:p>
        </p:txBody>
      </p:sp>
      <p:cxnSp>
        <p:nvCxnSpPr>
          <p:cNvPr id="98" name="Google Shape;98;p13" descr="Vertical Divider"/>
          <p:cNvCxnSpPr/>
          <p:nvPr/>
        </p:nvCxnSpPr>
        <p:spPr>
          <a:xfrm>
            <a:off x="21753096" y="30978648"/>
            <a:ext cx="0" cy="1964516"/>
          </a:xfrm>
          <a:prstGeom prst="straightConnector1">
            <a:avLst/>
          </a:prstGeom>
          <a:noFill/>
          <a:ln w="15875" cap="flat" cmpd="sng">
            <a:solidFill>
              <a:schemeClr val="lt1"/>
            </a:solidFill>
            <a:prstDash val="dash"/>
            <a:round/>
            <a:headEnd type="none" w="sm" len="sm"/>
            <a:tailEnd type="none" w="sm" len="sm"/>
          </a:ln>
        </p:spPr>
      </p:cxnSp>
      <p:sp>
        <p:nvSpPr>
          <p:cNvPr id="99" name="Google Shape;99;p13"/>
          <p:cNvSpPr/>
          <p:nvPr/>
        </p:nvSpPr>
        <p:spPr>
          <a:xfrm>
            <a:off x="10579353" y="18214530"/>
            <a:ext cx="5690982" cy="536878"/>
          </a:xfrm>
          <a:prstGeom prst="rect">
            <a:avLst/>
          </a:prstGeom>
          <a:noFill/>
          <a:ln>
            <a:noFill/>
          </a:ln>
        </p:spPr>
        <p:txBody>
          <a:bodyPr spcFirstLastPara="1" wrap="square" lIns="91425" tIns="45700" rIns="91425" bIns="45700" anchor="t" anchorCtr="0">
            <a:noAutofit/>
          </a:bodyPr>
          <a:lstStyle/>
          <a:p>
            <a:pPr marL="0" marR="0" lvl="0" indent="0" algn="l" rtl="0">
              <a:lnSpc>
                <a:spcPct val="54518"/>
              </a:lnSpc>
              <a:spcBef>
                <a:spcPts val="0"/>
              </a:spcBef>
              <a:spcAft>
                <a:spcPts val="0"/>
              </a:spcAft>
              <a:buNone/>
            </a:pPr>
            <a:r>
              <a:rPr lang="en-US" sz="5400" b="1">
                <a:solidFill>
                  <a:srgbClr val="00008F"/>
                </a:solidFill>
                <a:latin typeface="Raleway ExtraBold"/>
                <a:ea typeface="Raleway ExtraBold"/>
                <a:cs typeface="Raleway ExtraBold"/>
                <a:sym typeface="Raleway ExtraBold"/>
              </a:rPr>
              <a:t>Hardware Setup</a:t>
            </a:r>
            <a:endParaRPr/>
          </a:p>
        </p:txBody>
      </p:sp>
      <p:sp>
        <p:nvSpPr>
          <p:cNvPr id="100" name="Google Shape;100;p13"/>
          <p:cNvSpPr txBox="1"/>
          <p:nvPr/>
        </p:nvSpPr>
        <p:spPr>
          <a:xfrm>
            <a:off x="599223" y="6390431"/>
            <a:ext cx="9232168" cy="1141847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3200" dirty="0"/>
              <a:t>Ensuring proper hand hygiene is paramount in preventing the transmission of diseases, yet traditional handwashing methods often come with a significant water footprint. In regions grappling with water scarcity, this poses a formidable challenge. However, emerging innovations offer promising solutions. One such innovation is the dry handwashing machine utilizing fog disinfection technology. Unlike conventional methods, this system operates without the need for running water, conserving precious resources while maintaining effective hygiene standards. By harnessing the power of fog disinfection, it efficiently eliminates pathogens from hands, offering a sustainable alternative to traditional handwashing. This poster presentation explores the concept of the dry handwashing machine and its potential to revolutionize hand hygiene practices, particularly in water-stressed environments. Through this innovative approach, we aim to address not only the imperative of public health but also the pressing need for water conservation on a global scale.</a:t>
            </a:r>
            <a:endParaRPr lang="en-IN" sz="3200" dirty="0"/>
          </a:p>
        </p:txBody>
      </p:sp>
      <p:pic>
        <p:nvPicPr>
          <p:cNvPr id="101" name="Google Shape;101;p13"/>
          <p:cNvPicPr preferRelativeResize="0"/>
          <p:nvPr/>
        </p:nvPicPr>
        <p:blipFill rotWithShape="1">
          <a:blip r:embed="rId3">
            <a:alphaModFix/>
          </a:blip>
          <a:srcRect/>
          <a:stretch/>
        </p:blipFill>
        <p:spPr>
          <a:xfrm>
            <a:off x="1328551" y="31024285"/>
            <a:ext cx="1671640" cy="1890154"/>
          </a:xfrm>
          <a:prstGeom prst="rect">
            <a:avLst/>
          </a:prstGeom>
          <a:noFill/>
          <a:ln>
            <a:noFill/>
          </a:ln>
        </p:spPr>
      </p:pic>
      <p:sp>
        <p:nvSpPr>
          <p:cNvPr id="102" name="Google Shape;102;p13"/>
          <p:cNvSpPr txBox="1"/>
          <p:nvPr/>
        </p:nvSpPr>
        <p:spPr>
          <a:xfrm>
            <a:off x="5132261" y="31026774"/>
            <a:ext cx="16428325"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3600" b="1">
                <a:solidFill>
                  <a:srgbClr val="FFFFFF"/>
                </a:solidFill>
                <a:latin typeface="Arial"/>
                <a:ea typeface="Arial"/>
                <a:cs typeface="Arial"/>
                <a:sym typeface="Arial"/>
              </a:rPr>
              <a:t>BRACT’S, Vishwakarma Institute of Information Technology, Pune-48</a:t>
            </a:r>
            <a:endParaRPr/>
          </a:p>
        </p:txBody>
      </p:sp>
      <p:sp>
        <p:nvSpPr>
          <p:cNvPr id="103" name="Google Shape;103;p13"/>
          <p:cNvSpPr/>
          <p:nvPr/>
        </p:nvSpPr>
        <p:spPr>
          <a:xfrm>
            <a:off x="5259261" y="31772483"/>
            <a:ext cx="14840155" cy="1077218"/>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200" b="1">
                <a:solidFill>
                  <a:srgbClr val="7F7F7F"/>
                </a:solidFill>
                <a:latin typeface="Arial"/>
                <a:ea typeface="Arial"/>
                <a:cs typeface="Arial"/>
                <a:sym typeface="Arial"/>
              </a:rPr>
              <a:t>(An Autonomous Institute affiliated to Savitribai Phule Pune University)</a:t>
            </a:r>
            <a:endParaRPr/>
          </a:p>
          <a:p>
            <a:pPr marL="0" marR="0" lvl="0" indent="0" algn="ctr" rtl="0">
              <a:spcBef>
                <a:spcPts val="0"/>
              </a:spcBef>
              <a:spcAft>
                <a:spcPts val="0"/>
              </a:spcAft>
              <a:buNone/>
            </a:pPr>
            <a:r>
              <a:rPr lang="en-US" sz="3200" b="1">
                <a:solidFill>
                  <a:srgbClr val="7F7F7F"/>
                </a:solidFill>
                <a:latin typeface="Arial"/>
                <a:ea typeface="Arial"/>
                <a:cs typeface="Arial"/>
                <a:sym typeface="Arial"/>
              </a:rPr>
              <a:t>(NBA and NAAC accredited, ISO 9001:2015 certified) </a:t>
            </a:r>
            <a:endParaRPr/>
          </a:p>
        </p:txBody>
      </p:sp>
      <p:pic>
        <p:nvPicPr>
          <p:cNvPr id="104" name="Google Shape;104;p13"/>
          <p:cNvPicPr preferRelativeResize="0"/>
          <p:nvPr/>
        </p:nvPicPr>
        <p:blipFill rotWithShape="1">
          <a:blip r:embed="rId3">
            <a:alphaModFix/>
          </a:blip>
          <a:srcRect/>
          <a:stretch/>
        </p:blipFill>
        <p:spPr>
          <a:xfrm>
            <a:off x="761546" y="79999"/>
            <a:ext cx="4300078" cy="4841718"/>
          </a:xfrm>
          <a:prstGeom prst="rect">
            <a:avLst/>
          </a:prstGeom>
          <a:noFill/>
          <a:ln>
            <a:noFill/>
          </a:ln>
        </p:spPr>
      </p:pic>
      <p:sp>
        <p:nvSpPr>
          <p:cNvPr id="105" name="Google Shape;105;p13"/>
          <p:cNvSpPr/>
          <p:nvPr/>
        </p:nvSpPr>
        <p:spPr>
          <a:xfrm>
            <a:off x="30458797" y="5384668"/>
            <a:ext cx="12376229" cy="1716688"/>
          </a:xfrm>
          <a:prstGeom prst="rect">
            <a:avLst/>
          </a:prstGeom>
          <a:noFill/>
          <a:ln>
            <a:noFill/>
          </a:ln>
        </p:spPr>
        <p:txBody>
          <a:bodyPr spcFirstLastPara="1" wrap="square" lIns="91425" tIns="45700" rIns="91425" bIns="45700" anchor="t" anchorCtr="0">
            <a:noAutofit/>
          </a:bodyPr>
          <a:lstStyle/>
          <a:p>
            <a:pPr marL="0" marR="0" lvl="0" indent="0" algn="l" rtl="0">
              <a:lnSpc>
                <a:spcPct val="120000"/>
              </a:lnSpc>
              <a:spcBef>
                <a:spcPts val="0"/>
              </a:spcBef>
              <a:spcAft>
                <a:spcPts val="0"/>
              </a:spcAft>
              <a:buNone/>
            </a:pPr>
            <a:r>
              <a:rPr lang="en-US" sz="5400" b="1" dirty="0">
                <a:solidFill>
                  <a:srgbClr val="00008F"/>
                </a:solidFill>
                <a:latin typeface="Raleway ExtraBold"/>
                <a:ea typeface="Raleway ExtraBold"/>
                <a:cs typeface="Raleway ExtraBold"/>
                <a:sym typeface="Raleway ExtraBold"/>
              </a:rPr>
              <a:t>Write Name of conference where paper submitted</a:t>
            </a:r>
            <a:endParaRPr dirty="0"/>
          </a:p>
        </p:txBody>
      </p:sp>
      <p:cxnSp>
        <p:nvCxnSpPr>
          <p:cNvPr id="107" name="Google Shape;107;p13" descr="Vertical Divider"/>
          <p:cNvCxnSpPr/>
          <p:nvPr/>
        </p:nvCxnSpPr>
        <p:spPr>
          <a:xfrm>
            <a:off x="10357177" y="5180819"/>
            <a:ext cx="0" cy="25548174"/>
          </a:xfrm>
          <a:prstGeom prst="straightConnector1">
            <a:avLst/>
          </a:prstGeom>
          <a:noFill/>
          <a:ln w="15875" cap="flat" cmpd="sng">
            <a:solidFill>
              <a:schemeClr val="accent1"/>
            </a:solidFill>
            <a:prstDash val="dash"/>
            <a:round/>
            <a:headEnd type="none" w="sm" len="sm"/>
            <a:tailEnd type="none" w="sm" len="sm"/>
          </a:ln>
        </p:spPr>
      </p:cxnSp>
      <p:cxnSp>
        <p:nvCxnSpPr>
          <p:cNvPr id="108" name="Google Shape;108;p13" descr="Vertical Divider"/>
          <p:cNvCxnSpPr/>
          <p:nvPr/>
        </p:nvCxnSpPr>
        <p:spPr>
          <a:xfrm>
            <a:off x="20231095" y="5188841"/>
            <a:ext cx="0" cy="25548174"/>
          </a:xfrm>
          <a:prstGeom prst="straightConnector1">
            <a:avLst/>
          </a:prstGeom>
          <a:noFill/>
          <a:ln w="15875" cap="flat" cmpd="sng">
            <a:solidFill>
              <a:schemeClr val="accent1"/>
            </a:solidFill>
            <a:prstDash val="dash"/>
            <a:round/>
            <a:headEnd type="none" w="sm" len="sm"/>
            <a:tailEnd type="none" w="sm" len="sm"/>
          </a:ln>
        </p:spPr>
      </p:cxnSp>
      <p:cxnSp>
        <p:nvCxnSpPr>
          <p:cNvPr id="109" name="Google Shape;109;p13" descr="Vertical Divider"/>
          <p:cNvCxnSpPr/>
          <p:nvPr/>
        </p:nvCxnSpPr>
        <p:spPr>
          <a:xfrm>
            <a:off x="30193246" y="5236967"/>
            <a:ext cx="0" cy="25548174"/>
          </a:xfrm>
          <a:prstGeom prst="straightConnector1">
            <a:avLst/>
          </a:prstGeom>
          <a:noFill/>
          <a:ln w="15875" cap="flat" cmpd="sng">
            <a:solidFill>
              <a:schemeClr val="accent1"/>
            </a:solidFill>
            <a:prstDash val="dash"/>
            <a:round/>
            <a:headEnd type="none" w="sm" len="sm"/>
            <a:tailEnd type="none" w="sm" len="sm"/>
          </a:ln>
        </p:spPr>
      </p:cxnSp>
      <p:sp>
        <p:nvSpPr>
          <p:cNvPr id="2" name="TextBox 1">
            <a:extLst>
              <a:ext uri="{FF2B5EF4-FFF2-40B4-BE49-F238E27FC236}">
                <a16:creationId xmlns:a16="http://schemas.microsoft.com/office/drawing/2014/main" id="{65478F1F-FB4C-826E-F856-5CC32A6ED4A9}"/>
              </a:ext>
            </a:extLst>
          </p:cNvPr>
          <p:cNvSpPr txBox="1"/>
          <p:nvPr/>
        </p:nvSpPr>
        <p:spPr>
          <a:xfrm>
            <a:off x="20756882" y="18826062"/>
            <a:ext cx="9170814" cy="11910953"/>
          </a:xfrm>
          <a:prstGeom prst="rect">
            <a:avLst/>
          </a:prstGeom>
          <a:noFill/>
        </p:spPr>
        <p:txBody>
          <a:bodyPr wrap="square" rtlCol="0">
            <a:spAutoFit/>
          </a:bodyPr>
          <a:lstStyle/>
          <a:p>
            <a:pPr algn="just"/>
            <a:r>
              <a:rPr lang="en-US" sz="3200" dirty="0"/>
              <a:t>Implementing of Contactless Automatic Hand Wash distributor for Sanitation is proficient and the low cost . It works like the regular contactless automatic machine. The human gets the limited antiseptic liquid for sanitation in hand, to wash the hands and to defend themselves from the germs and virus. This system can be utilized in malls, high populated areas , hospitals , schools  etc.</a:t>
            </a:r>
          </a:p>
          <a:p>
            <a:pPr algn="just"/>
            <a:r>
              <a:rPr lang="en-US" sz="3200" dirty="0"/>
              <a:t>it will be enhanced quality when considering the life of the system and the simplicity. The major goal of this seminar was to use current advanced technologies to enlarge an involuntary hand sanitizing machine to improve hygiene and prevent the infectious viruses entering our body. Automatic hand sanitizers are less costly when compared to any other hand sanitizing tools . At the same time it is environment friendly as because the disposable wastage is very low, since it can be refilled easily without any mechanical support. These automatic hand sanitizer machines are developed keeping in mind about its affordability by poor sections of the society as it can be purchased by lower income groups . </a:t>
            </a:r>
            <a:endParaRPr lang="en-IN" sz="3200" dirty="0"/>
          </a:p>
        </p:txBody>
      </p:sp>
      <p:sp>
        <p:nvSpPr>
          <p:cNvPr id="3" name="TextBox 2">
            <a:extLst>
              <a:ext uri="{FF2B5EF4-FFF2-40B4-BE49-F238E27FC236}">
                <a16:creationId xmlns:a16="http://schemas.microsoft.com/office/drawing/2014/main" id="{49CCC750-BEEC-A024-EEF3-04EE179B0961}"/>
              </a:ext>
            </a:extLst>
          </p:cNvPr>
          <p:cNvSpPr txBox="1"/>
          <p:nvPr/>
        </p:nvSpPr>
        <p:spPr>
          <a:xfrm>
            <a:off x="30453482" y="27371040"/>
            <a:ext cx="13239592" cy="2369880"/>
          </a:xfrm>
          <a:prstGeom prst="rect">
            <a:avLst/>
          </a:prstGeom>
          <a:noFill/>
        </p:spPr>
        <p:txBody>
          <a:bodyPr wrap="square" rtlCol="0">
            <a:spAutoFit/>
          </a:bodyPr>
          <a:lstStyle/>
          <a:p>
            <a:r>
              <a:rPr lang="en-US" sz="2800" dirty="0"/>
              <a:t>Health impact of handwashing. WELL fact sheet 2006. at: http://www.lboro.ac.uk/well/resources/factsheets/fact-sheets </a:t>
            </a:r>
            <a:r>
              <a:rPr lang="en-US" sz="2800" dirty="0" err="1"/>
              <a:t>htm</a:t>
            </a:r>
            <a:r>
              <a:rPr lang="en-US" sz="2800" dirty="0"/>
              <a:t>/Handwashing.</a:t>
            </a:r>
          </a:p>
          <a:p>
            <a:endParaRPr lang="en-US" sz="2800" dirty="0"/>
          </a:p>
          <a:p>
            <a:r>
              <a:rPr lang="en-IN" sz="3600" dirty="0"/>
              <a:t> </a:t>
            </a:r>
            <a:r>
              <a:rPr lang="en-IN" sz="2800" dirty="0"/>
              <a:t>https://www.instructables.com/id/DIY-Easy-NonContact-Automatic-Hand-Sanitizer- Automatichandsanitizer-disp</a:t>
            </a:r>
            <a:r>
              <a:rPr lang="en-US" sz="2800" dirty="0"/>
              <a:t> </a:t>
            </a:r>
            <a:endParaRPr lang="en-IN" sz="2800" dirty="0"/>
          </a:p>
        </p:txBody>
      </p:sp>
      <p:sp>
        <p:nvSpPr>
          <p:cNvPr id="4" name="TextBox 3">
            <a:extLst>
              <a:ext uri="{FF2B5EF4-FFF2-40B4-BE49-F238E27FC236}">
                <a16:creationId xmlns:a16="http://schemas.microsoft.com/office/drawing/2014/main" id="{BDE6DF49-D87B-9DF1-0014-DDEE8E51120D}"/>
              </a:ext>
            </a:extLst>
          </p:cNvPr>
          <p:cNvSpPr txBox="1"/>
          <p:nvPr/>
        </p:nvSpPr>
        <p:spPr>
          <a:xfrm>
            <a:off x="613958" y="19669092"/>
            <a:ext cx="8433270" cy="10433625"/>
          </a:xfrm>
          <a:prstGeom prst="rect">
            <a:avLst/>
          </a:prstGeom>
          <a:noFill/>
        </p:spPr>
        <p:txBody>
          <a:bodyPr wrap="square" rtlCol="0">
            <a:spAutoFit/>
          </a:bodyPr>
          <a:lstStyle/>
          <a:p>
            <a:r>
              <a:rPr lang="en-US" sz="2800" dirty="0"/>
              <a:t>STEP 1:  Start</a:t>
            </a:r>
          </a:p>
          <a:p>
            <a:r>
              <a:rPr lang="en-US" sz="2800" dirty="0"/>
              <a:t>STEP 2:  Initialize LCD display for showing current 		      status of hand are sanitized or not</a:t>
            </a:r>
          </a:p>
          <a:p>
            <a:r>
              <a:rPr lang="en-US" sz="2800" dirty="0"/>
              <a:t>STEP 3:   Set the input  IR  for sensing </a:t>
            </a:r>
          </a:p>
          <a:p>
            <a:r>
              <a:rPr lang="en-US" sz="2800" dirty="0"/>
              <a:t>STEP 4:  Check for the activation of Fog Maker.</a:t>
            </a:r>
          </a:p>
          <a:p>
            <a:r>
              <a:rPr lang="en-US" sz="2800" dirty="0"/>
              <a:t>                If the Fog Maker is activated go to step 4                                                                        	        and step 5 otherwise repeat step 3.</a:t>
            </a:r>
          </a:p>
          <a:p>
            <a:endParaRPr lang="en-US" sz="2800" dirty="0"/>
          </a:p>
          <a:p>
            <a:r>
              <a:rPr lang="en-US" sz="2800" dirty="0"/>
              <a:t> STEP 5: The Disinfectant Solution is converted into 	      the Fog.</a:t>
            </a:r>
          </a:p>
          <a:p>
            <a:r>
              <a:rPr lang="en-US" sz="2800" dirty="0"/>
              <a:t>STEP 6:  Fog is transferred to the Hand Chamber. </a:t>
            </a:r>
          </a:p>
          <a:p>
            <a:r>
              <a:rPr lang="en-US" sz="2800" dirty="0"/>
              <a:t>STEP 7:   We are ready to get our Hand Sanitized.</a:t>
            </a:r>
          </a:p>
          <a:p>
            <a:r>
              <a:rPr lang="en-US" sz="2800" dirty="0"/>
              <a:t>STEP 8:  Check for the hand got sanitized by the 		       machine. If the hand is sanitized go to 		        next step.</a:t>
            </a:r>
          </a:p>
          <a:p>
            <a:r>
              <a:rPr lang="en-US" sz="2800" dirty="0"/>
              <a:t>STEP 9:  Turn on the fan for drying hands</a:t>
            </a:r>
          </a:p>
          <a:p>
            <a:r>
              <a:rPr lang="en-US" sz="2800" dirty="0"/>
              <a:t>STEP 10: When the process is done the machine 		      will stop</a:t>
            </a:r>
          </a:p>
          <a:p>
            <a:r>
              <a:rPr lang="en-US" sz="2800" dirty="0"/>
              <a:t>STEP 11 : Display the lcd that remove your hands 	  		lease remove hands</a:t>
            </a:r>
          </a:p>
          <a:p>
            <a:r>
              <a:rPr lang="en-US" sz="2800" dirty="0"/>
              <a:t>Step 12:  machine waits for 5 seconds for getting 		      system ready and this shows on LCD  		       display</a:t>
            </a:r>
          </a:p>
          <a:p>
            <a:r>
              <a:rPr lang="en-US" sz="2800" dirty="0"/>
              <a:t>STEP 13:  go to step 1 </a:t>
            </a:r>
            <a:endParaRPr lang="en-IN" dirty="0"/>
          </a:p>
        </p:txBody>
      </p:sp>
      <p:sp>
        <p:nvSpPr>
          <p:cNvPr id="5" name="TextBox 4">
            <a:extLst>
              <a:ext uri="{FF2B5EF4-FFF2-40B4-BE49-F238E27FC236}">
                <a16:creationId xmlns:a16="http://schemas.microsoft.com/office/drawing/2014/main" id="{79EADD57-AD40-B916-CB86-A888CEC8FD58}"/>
              </a:ext>
            </a:extLst>
          </p:cNvPr>
          <p:cNvSpPr txBox="1"/>
          <p:nvPr/>
        </p:nvSpPr>
        <p:spPr>
          <a:xfrm>
            <a:off x="20756882" y="6485801"/>
            <a:ext cx="9170809" cy="11141512"/>
          </a:xfrm>
          <a:prstGeom prst="rect">
            <a:avLst/>
          </a:prstGeom>
          <a:noFill/>
        </p:spPr>
        <p:txBody>
          <a:bodyPr wrap="square" rtlCol="0">
            <a:spAutoFit/>
          </a:bodyPr>
          <a:lstStyle/>
          <a:p>
            <a:pPr algn="just"/>
            <a:r>
              <a:rPr lang="en-US" sz="3200" dirty="0"/>
              <a:t>The implementation of the dry handwashing machine using fog disinfection technology yielded promising outcomes across various settings. In healthcare facilities, where stringent hygiene protocols are essential, the adoption of this innovative solution led to a significant reduction in water usage while maintaining high standards of hand hygiene compliance among staff and patients. Public spaces, such as airports and train stations, also benefited from the convenience and accessibility of the dry handwashing machine, promoting hygiene practices among travelers without exacerbating water scarcity concerns. Furthermore, educational institutions witnessed improved sanitation practices among students and faculty, contributing to a healthier learning environment. Overall, the results demonstrate the effectiveness and feasibility of integrating dry handwashing machines with fog disinfection technology as a sustainable solution to water conservation challenges while prioritizing public health initiatives.</a:t>
            </a:r>
            <a:endParaRPr lang="en-IN" sz="3200" dirty="0"/>
          </a:p>
        </p:txBody>
      </p:sp>
      <p:sp>
        <p:nvSpPr>
          <p:cNvPr id="6" name="Rectangle 5">
            <a:extLst>
              <a:ext uri="{FF2B5EF4-FFF2-40B4-BE49-F238E27FC236}">
                <a16:creationId xmlns:a16="http://schemas.microsoft.com/office/drawing/2014/main" id="{DFD4DAF3-2B1E-1443-CB3F-9920C1B82F1A}"/>
              </a:ext>
            </a:extLst>
          </p:cNvPr>
          <p:cNvSpPr/>
          <p:nvPr/>
        </p:nvSpPr>
        <p:spPr>
          <a:xfrm>
            <a:off x="13391754" y="9122960"/>
            <a:ext cx="3377462" cy="2285638"/>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3200" dirty="0">
                <a:solidFill>
                  <a:schemeClr val="tx1"/>
                </a:solidFill>
              </a:rPr>
              <a:t>Atmega328P</a:t>
            </a:r>
          </a:p>
          <a:p>
            <a:pPr algn="ctr"/>
            <a:r>
              <a:rPr lang="en-IN" sz="3200" dirty="0">
                <a:solidFill>
                  <a:schemeClr val="tx1"/>
                </a:solidFill>
              </a:rPr>
              <a:t>microcontroller</a:t>
            </a:r>
          </a:p>
        </p:txBody>
      </p:sp>
      <p:sp>
        <p:nvSpPr>
          <p:cNvPr id="7" name="Rectangle 6">
            <a:extLst>
              <a:ext uri="{FF2B5EF4-FFF2-40B4-BE49-F238E27FC236}">
                <a16:creationId xmlns:a16="http://schemas.microsoft.com/office/drawing/2014/main" id="{FD578DF5-A54F-E236-A0D2-FF0B77F70B51}"/>
              </a:ext>
            </a:extLst>
          </p:cNvPr>
          <p:cNvSpPr/>
          <p:nvPr/>
        </p:nvSpPr>
        <p:spPr>
          <a:xfrm>
            <a:off x="13114117" y="6661962"/>
            <a:ext cx="4019632" cy="1021107"/>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tx1"/>
                </a:solidFill>
              </a:rPr>
              <a:t>16 * 2 LCD Display</a:t>
            </a:r>
          </a:p>
        </p:txBody>
      </p:sp>
      <p:sp>
        <p:nvSpPr>
          <p:cNvPr id="8" name="Rectangle 7">
            <a:extLst>
              <a:ext uri="{FF2B5EF4-FFF2-40B4-BE49-F238E27FC236}">
                <a16:creationId xmlns:a16="http://schemas.microsoft.com/office/drawing/2014/main" id="{E4E9DB80-AAEE-E4A9-7ECE-727CCC1C4080}"/>
              </a:ext>
            </a:extLst>
          </p:cNvPr>
          <p:cNvSpPr/>
          <p:nvPr/>
        </p:nvSpPr>
        <p:spPr>
          <a:xfrm>
            <a:off x="10554862" y="8319780"/>
            <a:ext cx="1713024"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IR Sensor</a:t>
            </a:r>
          </a:p>
        </p:txBody>
      </p:sp>
      <p:sp>
        <p:nvSpPr>
          <p:cNvPr id="9" name="Rectangle 8">
            <a:extLst>
              <a:ext uri="{FF2B5EF4-FFF2-40B4-BE49-F238E27FC236}">
                <a16:creationId xmlns:a16="http://schemas.microsoft.com/office/drawing/2014/main" id="{8B8331BE-B056-55EA-E9AB-A69E49AB07BE}"/>
              </a:ext>
            </a:extLst>
          </p:cNvPr>
          <p:cNvSpPr/>
          <p:nvPr/>
        </p:nvSpPr>
        <p:spPr>
          <a:xfrm>
            <a:off x="17871838" y="8319780"/>
            <a:ext cx="1946028"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FAN</a:t>
            </a:r>
          </a:p>
        </p:txBody>
      </p:sp>
      <p:sp>
        <p:nvSpPr>
          <p:cNvPr id="10" name="Rectangle 9">
            <a:extLst>
              <a:ext uri="{FF2B5EF4-FFF2-40B4-BE49-F238E27FC236}">
                <a16:creationId xmlns:a16="http://schemas.microsoft.com/office/drawing/2014/main" id="{E53E522D-0C73-0638-2C5C-98E0E8664D7C}"/>
              </a:ext>
            </a:extLst>
          </p:cNvPr>
          <p:cNvSpPr/>
          <p:nvPr/>
        </p:nvSpPr>
        <p:spPr>
          <a:xfrm>
            <a:off x="12960271" y="12270437"/>
            <a:ext cx="4431319"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Humidifier Sensor</a:t>
            </a:r>
          </a:p>
        </p:txBody>
      </p:sp>
      <p:sp>
        <p:nvSpPr>
          <p:cNvPr id="11" name="Rectangle 10">
            <a:extLst>
              <a:ext uri="{FF2B5EF4-FFF2-40B4-BE49-F238E27FC236}">
                <a16:creationId xmlns:a16="http://schemas.microsoft.com/office/drawing/2014/main" id="{2DAA8521-E879-D737-B037-EA655A4A561F}"/>
              </a:ext>
            </a:extLst>
          </p:cNvPr>
          <p:cNvSpPr/>
          <p:nvPr/>
        </p:nvSpPr>
        <p:spPr>
          <a:xfrm>
            <a:off x="17871838" y="10347427"/>
            <a:ext cx="1946025" cy="1078522"/>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Buzzer</a:t>
            </a:r>
          </a:p>
        </p:txBody>
      </p:sp>
      <p:sp>
        <p:nvSpPr>
          <p:cNvPr id="12" name="Rectangle 11">
            <a:extLst>
              <a:ext uri="{FF2B5EF4-FFF2-40B4-BE49-F238E27FC236}">
                <a16:creationId xmlns:a16="http://schemas.microsoft.com/office/drawing/2014/main" id="{362D3BD4-7D45-250F-3918-6DAD2D8E3546}"/>
              </a:ext>
            </a:extLst>
          </p:cNvPr>
          <p:cNvSpPr/>
          <p:nvPr/>
        </p:nvSpPr>
        <p:spPr>
          <a:xfrm>
            <a:off x="10622728" y="10356181"/>
            <a:ext cx="1734270" cy="1078523"/>
          </a:xfrm>
          <a:prstGeom prst="rect">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800" dirty="0">
                <a:solidFill>
                  <a:schemeClr val="tx1"/>
                </a:solidFill>
              </a:rPr>
              <a:t>LED</a:t>
            </a:r>
          </a:p>
        </p:txBody>
      </p:sp>
      <p:cxnSp>
        <p:nvCxnSpPr>
          <p:cNvPr id="14" name="Straight Arrow Connector 13">
            <a:extLst>
              <a:ext uri="{FF2B5EF4-FFF2-40B4-BE49-F238E27FC236}">
                <a16:creationId xmlns:a16="http://schemas.microsoft.com/office/drawing/2014/main" id="{BCE1FB73-1078-3C1F-E7FE-8EC672EA9C9C}"/>
              </a:ext>
            </a:extLst>
          </p:cNvPr>
          <p:cNvCxnSpPr>
            <a:cxnSpLocks/>
          </p:cNvCxnSpPr>
          <p:nvPr/>
        </p:nvCxnSpPr>
        <p:spPr>
          <a:xfrm rot="60000" flipV="1">
            <a:off x="15080485" y="7683069"/>
            <a:ext cx="0" cy="144000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 name="Straight Arrow Connector 15">
            <a:extLst>
              <a:ext uri="{FF2B5EF4-FFF2-40B4-BE49-F238E27FC236}">
                <a16:creationId xmlns:a16="http://schemas.microsoft.com/office/drawing/2014/main" id="{A571CC17-1BDA-55CD-DFC5-E55D62F34FD9}"/>
              </a:ext>
            </a:extLst>
          </p:cNvPr>
          <p:cNvCxnSpPr/>
          <p:nvPr/>
        </p:nvCxnSpPr>
        <p:spPr>
          <a:xfrm>
            <a:off x="16769216" y="9225023"/>
            <a:ext cx="110262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2D3CB29A-6AC9-4FFB-7AE4-3B06069C8EDB}"/>
              </a:ext>
            </a:extLst>
          </p:cNvPr>
          <p:cNvCxnSpPr/>
          <p:nvPr/>
        </p:nvCxnSpPr>
        <p:spPr>
          <a:xfrm>
            <a:off x="12267886" y="9225023"/>
            <a:ext cx="107853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2" name="Straight Arrow Connector 21">
            <a:extLst>
              <a:ext uri="{FF2B5EF4-FFF2-40B4-BE49-F238E27FC236}">
                <a16:creationId xmlns:a16="http://schemas.microsoft.com/office/drawing/2014/main" id="{BABC877D-4766-CB67-34FD-61D15A9D8E86}"/>
              </a:ext>
            </a:extLst>
          </p:cNvPr>
          <p:cNvCxnSpPr>
            <a:stCxn id="6" idx="2"/>
          </p:cNvCxnSpPr>
          <p:nvPr/>
        </p:nvCxnSpPr>
        <p:spPr>
          <a:xfrm>
            <a:off x="15080485" y="11408598"/>
            <a:ext cx="0" cy="77954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4" name="Straight Arrow Connector 23">
            <a:extLst>
              <a:ext uri="{FF2B5EF4-FFF2-40B4-BE49-F238E27FC236}">
                <a16:creationId xmlns:a16="http://schemas.microsoft.com/office/drawing/2014/main" id="{B05D905E-AEB0-36D7-B027-620C0F4622FE}"/>
              </a:ext>
            </a:extLst>
          </p:cNvPr>
          <p:cNvCxnSpPr/>
          <p:nvPr/>
        </p:nvCxnSpPr>
        <p:spPr>
          <a:xfrm>
            <a:off x="16769216" y="11065397"/>
            <a:ext cx="1102622"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28BF7F5D-38B0-0F95-119E-C7452943024A}"/>
              </a:ext>
            </a:extLst>
          </p:cNvPr>
          <p:cNvCxnSpPr/>
          <p:nvPr/>
        </p:nvCxnSpPr>
        <p:spPr>
          <a:xfrm flipH="1">
            <a:off x="12356998" y="11065397"/>
            <a:ext cx="98942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5" name="Picture 14">
            <a:extLst>
              <a:ext uri="{FF2B5EF4-FFF2-40B4-BE49-F238E27FC236}">
                <a16:creationId xmlns:a16="http://schemas.microsoft.com/office/drawing/2014/main" id="{A426FA87-0F43-426F-4996-5BF7433A6234}"/>
              </a:ext>
            </a:extLst>
          </p:cNvPr>
          <p:cNvPicPr>
            <a:picLocks noChangeAspect="1"/>
          </p:cNvPicPr>
          <p:nvPr/>
        </p:nvPicPr>
        <p:blipFill>
          <a:blip r:embed="rId4"/>
          <a:stretch>
            <a:fillRect/>
          </a:stretch>
        </p:blipFill>
        <p:spPr>
          <a:xfrm rot="16200000">
            <a:off x="12733618" y="17669629"/>
            <a:ext cx="4962864" cy="9047226"/>
          </a:xfrm>
          <a:prstGeom prst="rect">
            <a:avLst/>
          </a:prstGeom>
        </p:spPr>
      </p:pic>
      <p:pic>
        <p:nvPicPr>
          <p:cNvPr id="19" name="Picture 18">
            <a:extLst>
              <a:ext uri="{FF2B5EF4-FFF2-40B4-BE49-F238E27FC236}">
                <a16:creationId xmlns:a16="http://schemas.microsoft.com/office/drawing/2014/main" id="{B9E6FAC3-6DF4-E8B6-BF37-B281DC003061}"/>
              </a:ext>
            </a:extLst>
          </p:cNvPr>
          <p:cNvPicPr>
            <a:picLocks noChangeAspect="1"/>
          </p:cNvPicPr>
          <p:nvPr/>
        </p:nvPicPr>
        <p:blipFill>
          <a:blip r:embed="rId5"/>
          <a:stretch>
            <a:fillRect/>
          </a:stretch>
        </p:blipFill>
        <p:spPr>
          <a:xfrm rot="10800000">
            <a:off x="10770635" y="25473386"/>
            <a:ext cx="9047228" cy="4629331"/>
          </a:xfrm>
          <a:prstGeom prst="rect">
            <a:avLst/>
          </a:prstGeom>
        </p:spPr>
      </p:pic>
      <p:pic>
        <p:nvPicPr>
          <p:cNvPr id="2070" name="Picture 4">
            <a:extLst>
              <a:ext uri="{FF2B5EF4-FFF2-40B4-BE49-F238E27FC236}">
                <a16:creationId xmlns:a16="http://schemas.microsoft.com/office/drawing/2014/main" id="{45C3BE21-CDE9-6000-0C23-83B321618E0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24400" y="-3553502"/>
            <a:ext cx="1050925" cy="381000"/>
          </a:xfrm>
          <a:prstGeom prst="rect">
            <a:avLst/>
          </a:prstGeom>
          <a:noFill/>
          <a:extLst>
            <a:ext uri="{909E8E84-426E-40DD-AFC4-6F175D3DCCD1}">
              <a14:hiddenFill xmlns:a14="http://schemas.microsoft.com/office/drawing/2010/main">
                <a:solidFill>
                  <a:srgbClr val="FFFFFF"/>
                </a:solidFill>
              </a14:hiddenFill>
            </a:ext>
          </a:extLst>
        </p:spPr>
      </p:pic>
      <p:pic>
        <p:nvPicPr>
          <p:cNvPr id="2069" name="Picture 12">
            <a:extLst>
              <a:ext uri="{FF2B5EF4-FFF2-40B4-BE49-F238E27FC236}">
                <a16:creationId xmlns:a16="http://schemas.microsoft.com/office/drawing/2014/main" id="{EE2035EC-7258-9556-CA3A-B3FD4D14839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24400" y="-2715302"/>
            <a:ext cx="1082675" cy="381000"/>
          </a:xfrm>
          <a:prstGeom prst="rect">
            <a:avLst/>
          </a:prstGeom>
          <a:noFill/>
          <a:extLst>
            <a:ext uri="{909E8E84-426E-40DD-AFC4-6F175D3DCCD1}">
              <a14:hiddenFill xmlns:a14="http://schemas.microsoft.com/office/drawing/2010/main">
                <a:solidFill>
                  <a:srgbClr val="FFFFFF"/>
                </a:solidFill>
              </a14:hiddenFill>
            </a:ext>
          </a:extLst>
        </p:spPr>
      </p:pic>
      <p:sp>
        <p:nvSpPr>
          <p:cNvPr id="25" name="Rectangle 6">
            <a:extLst>
              <a:ext uri="{FF2B5EF4-FFF2-40B4-BE49-F238E27FC236}">
                <a16:creationId xmlns:a16="http://schemas.microsoft.com/office/drawing/2014/main" id="{261EC4BB-49FA-CCDC-3D97-BFFD82FAEED6}"/>
              </a:ext>
            </a:extLst>
          </p:cNvPr>
          <p:cNvSpPr>
            <a:spLocks noChangeArrowheads="1"/>
          </p:cNvSpPr>
          <p:nvPr/>
        </p:nvSpPr>
        <p:spPr bwMode="auto">
          <a:xfrm>
            <a:off x="342900" y="-1181777"/>
            <a:ext cx="1009650" cy="292100"/>
          </a:xfrm>
          <a:prstGeom prst="rect">
            <a:avLst/>
          </a:prstGeom>
          <a:gradFill rotWithShape="1">
            <a:gsLst>
              <a:gs pos="0">
                <a:srgbClr val="BCBCBC"/>
              </a:gs>
              <a:gs pos="35001">
                <a:srgbClr val="D0D0D0"/>
              </a:gs>
              <a:gs pos="100000">
                <a:srgbClr val="EDEDED"/>
              </a:gs>
            </a:gsLst>
            <a:lin ang="16200000" scaled="1"/>
          </a:gradFill>
          <a:ln w="9525">
            <a:solidFill>
              <a:srgbClr val="000000"/>
            </a:solidFill>
            <a:miter lim="800000"/>
            <a:headEnd/>
            <a:tailEnd/>
          </a:ln>
          <a:effectLst>
            <a:outerShdw dist="20000" dir="5400000" rotWithShape="0">
              <a:srgbClr val="000000">
                <a:alpha val="37999"/>
              </a:srgbClr>
            </a:outerShdw>
          </a:effectLst>
        </p:spPr>
        <p:txBody>
          <a:bodyPr vert="horz" wrap="square" lIns="91440" tIns="45720" rIns="91440" bIns="45720" numCol="1" anchor="ctr"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8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Fog Maker On</a:t>
            </a:r>
            <a:endParaRPr kumimoji="0" lang="en-US" altLang="en-US" sz="1800" b="0" i="0" u="none" strike="noStrike" cap="none" normalizeH="0" baseline="0">
              <a:ln>
                <a:noFill/>
              </a:ln>
              <a:solidFill>
                <a:schemeClr val="tx1"/>
              </a:solidFill>
              <a:effectLst/>
              <a:latin typeface="Arial" panose="020B0604020202020204" pitchFamily="34" charset="0"/>
            </a:endParaRPr>
          </a:p>
        </p:txBody>
      </p:sp>
      <p:cxnSp>
        <p:nvCxnSpPr>
          <p:cNvPr id="30" name="Straight Arrow Connector 29">
            <a:extLst>
              <a:ext uri="{FF2B5EF4-FFF2-40B4-BE49-F238E27FC236}">
                <a16:creationId xmlns:a16="http://schemas.microsoft.com/office/drawing/2014/main" id="{91F738B4-8BBA-57B9-B967-2FC07318518C}"/>
              </a:ext>
            </a:extLst>
          </p:cNvPr>
          <p:cNvCxnSpPr/>
          <p:nvPr/>
        </p:nvCxnSpPr>
        <p:spPr>
          <a:xfrm>
            <a:off x="1301750" y="-969052"/>
            <a:ext cx="0" cy="37465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B0F51ED9-FF15-86E0-1847-8D40F6027B20}"/>
              </a:ext>
            </a:extLst>
          </p:cNvPr>
          <p:cNvCxnSpPr/>
          <p:nvPr/>
        </p:nvCxnSpPr>
        <p:spPr>
          <a:xfrm>
            <a:off x="1282700" y="-222292"/>
            <a:ext cx="0" cy="56134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DB28D413-C2DD-3260-832E-7589FEF7FE9A}"/>
              </a:ext>
            </a:extLst>
          </p:cNvPr>
          <p:cNvCxnSpPr/>
          <p:nvPr/>
        </p:nvCxnSpPr>
        <p:spPr>
          <a:xfrm>
            <a:off x="1270000" y="1329648"/>
            <a:ext cx="0" cy="4826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Connector 36">
            <a:extLst>
              <a:ext uri="{FF2B5EF4-FFF2-40B4-BE49-F238E27FC236}">
                <a16:creationId xmlns:a16="http://schemas.microsoft.com/office/drawing/2014/main" id="{9978260B-5A56-ACDB-301E-EA0CE1795AA6}"/>
              </a:ext>
            </a:extLst>
          </p:cNvPr>
          <p:cNvCxnSpPr/>
          <p:nvPr/>
        </p:nvCxnSpPr>
        <p:spPr>
          <a:xfrm flipV="1">
            <a:off x="1714500" y="459698"/>
            <a:ext cx="463550" cy="6350"/>
          </a:xfrm>
          <a:prstGeom prst="line">
            <a:avLst/>
          </a:prstGeom>
        </p:spPr>
        <p:style>
          <a:lnRef idx="1">
            <a:schemeClr val="dk1"/>
          </a:lnRef>
          <a:fillRef idx="0">
            <a:schemeClr val="dk1"/>
          </a:fillRef>
          <a:effectRef idx="0">
            <a:schemeClr val="dk1"/>
          </a:effectRef>
          <a:fontRef idx="minor">
            <a:schemeClr val="tx1"/>
          </a:fontRef>
        </p:style>
      </p:cxnSp>
      <p:sp>
        <p:nvSpPr>
          <p:cNvPr id="45" name="Rectangle 24">
            <a:extLst>
              <a:ext uri="{FF2B5EF4-FFF2-40B4-BE49-F238E27FC236}">
                <a16:creationId xmlns:a16="http://schemas.microsoft.com/office/drawing/2014/main" id="{B5D9F57A-ED7E-0885-CE2C-AE2820107F27}"/>
              </a:ext>
            </a:extLst>
          </p:cNvPr>
          <p:cNvSpPr>
            <a:spLocks noChangeArrowheads="1"/>
          </p:cNvSpPr>
          <p:nvPr/>
        </p:nvSpPr>
        <p:spPr bwMode="auto">
          <a:xfrm>
            <a:off x="-4724400" y="-3553502"/>
            <a:ext cx="0" cy="0"/>
          </a:xfrm>
          <a:prstGeom prst="rect">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1" i="0" u="sng" strike="noStrike" cap="none" normalizeH="0" baseline="0" dirty="0">
                <a:ln>
                  <a:noFill/>
                </a:ln>
                <a:solidFill>
                  <a:schemeClr val="tx1"/>
                </a:solidFill>
                <a:effectLst/>
                <a:latin typeface="Arial" panose="020B0604020202020204" pitchFamily="34" charset="0"/>
                <a:ea typeface="Times New Roman" panose="02020603050405020304" pitchFamily="18" charset="0"/>
              </a:rPr>
              <a:t>III. BK DIAGRAM</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No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Yes</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900" b="0" i="0" u="none" strike="noStrike" cap="none" normalizeH="0" baseline="0" dirty="0">
                <a:ln>
                  <a:noFill/>
                </a:ln>
                <a:solidFill>
                  <a:schemeClr val="tx1"/>
                </a:solidFill>
                <a:effectLst/>
                <a:latin typeface="Arial" panose="020B0604020202020204" pitchFamily="34" charset="0"/>
                <a:ea typeface="Times New Roman" panose="02020603050405020304" pitchFamily="18" charset="0"/>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9" name="Rectangle 32">
            <a:extLst>
              <a:ext uri="{FF2B5EF4-FFF2-40B4-BE49-F238E27FC236}">
                <a16:creationId xmlns:a16="http://schemas.microsoft.com/office/drawing/2014/main" id="{87FE6FA4-ED20-6473-4FDB-9AA5B06A977B}"/>
              </a:ext>
            </a:extLst>
          </p:cNvPr>
          <p:cNvSpPr>
            <a:spLocks noChangeArrowheads="1"/>
          </p:cNvSpPr>
          <p:nvPr/>
        </p:nvSpPr>
        <p:spPr bwMode="auto">
          <a:xfrm>
            <a:off x="-4724400" y="-1877102"/>
            <a:ext cx="4389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136525" eaLnBrk="0" fontAlgn="base" hangingPunct="0">
              <a:spcBef>
                <a:spcPct val="0"/>
              </a:spcBef>
              <a:spcAft>
                <a:spcPct val="0"/>
              </a:spcAft>
              <a:tabLst>
                <a:tab pos="1373188" algn="l"/>
              </a:tabLst>
              <a:defRPr>
                <a:solidFill>
                  <a:schemeClr val="tx1"/>
                </a:solidFill>
                <a:latin typeface="Arial" panose="020B0604020202020204" pitchFamily="34" charset="0"/>
              </a:defRPr>
            </a:lvl1pPr>
            <a:lvl2pPr marL="457200" eaLnBrk="0" fontAlgn="base" hangingPunct="0">
              <a:spcBef>
                <a:spcPct val="0"/>
              </a:spcBef>
              <a:spcAft>
                <a:spcPct val="0"/>
              </a:spcAft>
              <a:tabLst>
                <a:tab pos="1373188" algn="l"/>
              </a:tabLst>
              <a:defRPr>
                <a:solidFill>
                  <a:schemeClr val="tx1"/>
                </a:solidFill>
                <a:latin typeface="Arial" panose="020B0604020202020204" pitchFamily="34" charset="0"/>
              </a:defRPr>
            </a:lvl2pPr>
            <a:lvl3pPr marL="914400" eaLnBrk="0" fontAlgn="base" hangingPunct="0">
              <a:spcBef>
                <a:spcPct val="0"/>
              </a:spcBef>
              <a:spcAft>
                <a:spcPct val="0"/>
              </a:spcAft>
              <a:tabLst>
                <a:tab pos="1373188" algn="l"/>
              </a:tabLst>
              <a:defRPr>
                <a:solidFill>
                  <a:schemeClr val="tx1"/>
                </a:solidFill>
                <a:latin typeface="Arial" panose="020B0604020202020204" pitchFamily="34" charset="0"/>
              </a:defRPr>
            </a:lvl3pPr>
            <a:lvl4pPr marL="1371600" eaLnBrk="0" fontAlgn="base" hangingPunct="0">
              <a:spcBef>
                <a:spcPct val="0"/>
              </a:spcBef>
              <a:spcAft>
                <a:spcPct val="0"/>
              </a:spcAft>
              <a:tabLst>
                <a:tab pos="1373188" algn="l"/>
              </a:tabLst>
              <a:defRPr>
                <a:solidFill>
                  <a:schemeClr val="tx1"/>
                </a:solidFill>
                <a:latin typeface="Arial" panose="020B0604020202020204" pitchFamily="34" charset="0"/>
              </a:defRPr>
            </a:lvl4pPr>
            <a:lvl5pPr marL="1828800" eaLnBrk="0" fontAlgn="base" hangingPunct="0">
              <a:spcBef>
                <a:spcPct val="0"/>
              </a:spcBef>
              <a:spcAft>
                <a:spcPct val="0"/>
              </a:spcAft>
              <a:tabLst>
                <a:tab pos="1373188" algn="l"/>
              </a:tabLst>
              <a:defRPr>
                <a:solidFill>
                  <a:schemeClr val="tx1"/>
                </a:solidFill>
                <a:latin typeface="Arial" panose="020B0604020202020204" pitchFamily="34" charset="0"/>
              </a:defRPr>
            </a:lvl5pPr>
            <a:lvl6pPr marL="2286000" eaLnBrk="0" fontAlgn="base" hangingPunct="0">
              <a:spcBef>
                <a:spcPct val="0"/>
              </a:spcBef>
              <a:spcAft>
                <a:spcPct val="0"/>
              </a:spcAft>
              <a:tabLst>
                <a:tab pos="1373188" algn="l"/>
              </a:tabLst>
              <a:defRPr>
                <a:solidFill>
                  <a:schemeClr val="tx1"/>
                </a:solidFill>
                <a:latin typeface="Arial" panose="020B0604020202020204" pitchFamily="34" charset="0"/>
              </a:defRPr>
            </a:lvl6pPr>
            <a:lvl7pPr marL="2743200" eaLnBrk="0" fontAlgn="base" hangingPunct="0">
              <a:spcBef>
                <a:spcPct val="0"/>
              </a:spcBef>
              <a:spcAft>
                <a:spcPct val="0"/>
              </a:spcAft>
              <a:tabLst>
                <a:tab pos="1373188" algn="l"/>
              </a:tabLst>
              <a:defRPr>
                <a:solidFill>
                  <a:schemeClr val="tx1"/>
                </a:solidFill>
                <a:latin typeface="Arial" panose="020B0604020202020204" pitchFamily="34" charset="0"/>
              </a:defRPr>
            </a:lvl7pPr>
            <a:lvl8pPr marL="3200400" eaLnBrk="0" fontAlgn="base" hangingPunct="0">
              <a:spcBef>
                <a:spcPct val="0"/>
              </a:spcBef>
              <a:spcAft>
                <a:spcPct val="0"/>
              </a:spcAft>
              <a:tabLst>
                <a:tab pos="1373188" algn="l"/>
              </a:tabLst>
              <a:defRPr>
                <a:solidFill>
                  <a:schemeClr val="tx1"/>
                </a:solidFill>
                <a:latin typeface="Arial" panose="020B0604020202020204" pitchFamily="34" charset="0"/>
              </a:defRPr>
            </a:lvl8pPr>
            <a:lvl9pPr marL="3657600" eaLnBrk="0" fontAlgn="base" hangingPunct="0">
              <a:spcBef>
                <a:spcPct val="0"/>
              </a:spcBef>
              <a:spcAft>
                <a:spcPct val="0"/>
              </a:spcAft>
              <a:tabLst>
                <a:tab pos="1373188" algn="l"/>
              </a:tabLst>
              <a:defRPr>
                <a:solidFill>
                  <a:schemeClr val="tx1"/>
                </a:solidFill>
                <a:latin typeface="Arial" panose="020B0604020202020204" pitchFamily="34" charset="0"/>
              </a:defRPr>
            </a:lvl9pPr>
          </a:lstStyle>
          <a:p>
            <a:pPr marL="0" marR="0" lvl="0" indent="136525" algn="l" defTabSz="914400" rtl="0" eaLnBrk="0" fontAlgn="base" latinLnBrk="0" hangingPunct="0">
              <a:lnSpc>
                <a:spcPct val="100000"/>
              </a:lnSpc>
              <a:spcBef>
                <a:spcPct val="0"/>
              </a:spcBef>
              <a:spcAft>
                <a:spcPct val="0"/>
              </a:spcAft>
              <a:buClrTx/>
              <a:buSzTx/>
              <a:buFontTx/>
              <a:buNone/>
              <a:tabLst>
                <a:tab pos="1373188" algn="l"/>
              </a:tabLst>
            </a:pPr>
            <a:r>
              <a:rPr kumimoji="0" lang="en-US" altLang="en-US" sz="1100" b="1" i="0" u="sng" strike="noStrike" cap="none" normalizeH="0" baseline="0">
                <a:ln>
                  <a:noFill/>
                </a:ln>
                <a:solidFill>
                  <a:schemeClr val="tx1"/>
                </a:solidFill>
                <a:effectLst/>
                <a:latin typeface="Arial" panose="020B0604020202020204" pitchFamily="34" charset="0"/>
                <a:ea typeface="Times New Roman" panose="02020603050405020304" pitchFamily="18" charset="0"/>
              </a:rPr>
              <a:t>I.  INTRODUCTION</a:t>
            </a:r>
            <a:endParaRPr kumimoji="0" lang="en-US" altLang="en-US" sz="2800" b="0" i="0" u="none" strike="noStrike" cap="none" normalizeH="0" baseline="0">
              <a:ln>
                <a:noFill/>
              </a:ln>
              <a:solidFill>
                <a:schemeClr val="tx1"/>
              </a:solidFill>
              <a:effectLst/>
              <a:latin typeface="Arial" panose="020B0604020202020204" pitchFamily="34" charset="0"/>
            </a:endParaRPr>
          </a:p>
          <a:p>
            <a:pPr marL="0" marR="0" lvl="0" indent="136525" algn="l" defTabSz="914400" rtl="0" eaLnBrk="0" fontAlgn="base" latinLnBrk="0" hangingPunct="0">
              <a:lnSpc>
                <a:spcPct val="100000"/>
              </a:lnSpc>
              <a:spcBef>
                <a:spcPct val="0"/>
              </a:spcBef>
              <a:spcAft>
                <a:spcPct val="0"/>
              </a:spcAft>
              <a:buClrTx/>
              <a:buSzTx/>
              <a:buFontTx/>
              <a:buNone/>
              <a:tabLst>
                <a:tab pos="1373188" algn="l"/>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0" name="Rectangle 34">
            <a:extLst>
              <a:ext uri="{FF2B5EF4-FFF2-40B4-BE49-F238E27FC236}">
                <a16:creationId xmlns:a16="http://schemas.microsoft.com/office/drawing/2014/main" id="{CE25D45A-7A72-8B5A-DAC7-E247C5E68104}"/>
              </a:ext>
            </a:extLst>
          </p:cNvPr>
          <p:cNvSpPr>
            <a:spLocks noChangeArrowheads="1"/>
          </p:cNvSpPr>
          <p:nvPr/>
        </p:nvSpPr>
        <p:spPr bwMode="auto">
          <a:xfrm>
            <a:off x="-4724400" y="-1419902"/>
            <a:ext cx="438912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136525"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136525" algn="l" defTabSz="914400" rtl="0" eaLnBrk="0" fontAlgn="base" latinLnBrk="0" hangingPunct="0">
              <a:lnSpc>
                <a:spcPct val="100000"/>
              </a:lnSpc>
              <a:spcBef>
                <a:spcPct val="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a typeface="Times New Roman" panose="02020603050405020304" pitchFamily="18" charset="0"/>
            </a:endParaRPr>
          </a:p>
          <a:p>
            <a:pPr marL="0" marR="0" lvl="0" indent="136525"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chemeClr val="tx1"/>
                </a:solidFill>
                <a:effectLst/>
                <a:latin typeface="Arial" panose="020B0604020202020204" pitchFamily="34" charset="0"/>
                <a:ea typeface="Times New Roman" panose="02020603050405020304" pitchFamily="18" charset="0"/>
              </a:rPr>
              <a:t>In our mission to combat the coronavirus pandemic, we've devised an innovative approach to promote hand hygiene, particularly in areas facing water scarcity. Our solution revolves around a groundbreaking machine that converts water into a mist, facilitating effective hand cleaning while conserving precious water resources. Central to this system is the 89S52 microcontroller, which serves as the backbone, coordinating the operation of essential components like the buzzer, 16x2 LCD, and LED.</a:t>
            </a:r>
            <a:endParaRPr kumimoji="0" lang="en-US" altLang="en-US" sz="2800" b="0" i="0" u="none" strike="noStrike" cap="none" normalizeH="0" baseline="0">
              <a:ln>
                <a:noFill/>
              </a:ln>
              <a:solidFill>
                <a:schemeClr val="tx1"/>
              </a:solidFill>
              <a:effectLst/>
              <a:latin typeface="Arial" panose="020B0604020202020204" pitchFamily="34" charset="0"/>
            </a:endParaRPr>
          </a:p>
          <a:p>
            <a:pPr marL="0" marR="0" lvl="0" indent="136525"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7" name="Picture 16">
            <a:extLst>
              <a:ext uri="{FF2B5EF4-FFF2-40B4-BE49-F238E27FC236}">
                <a16:creationId xmlns:a16="http://schemas.microsoft.com/office/drawing/2014/main" id="{8A444ED4-A218-5C16-371E-8EDB6C1C428B}"/>
              </a:ext>
            </a:extLst>
          </p:cNvPr>
          <p:cNvPicPr>
            <a:picLocks noChangeAspect="1"/>
          </p:cNvPicPr>
          <p:nvPr/>
        </p:nvPicPr>
        <p:blipFill>
          <a:blip r:embed="rId8"/>
          <a:stretch>
            <a:fillRect/>
          </a:stretch>
        </p:blipFill>
        <p:spPr>
          <a:xfrm>
            <a:off x="30264934" y="7875154"/>
            <a:ext cx="13626266" cy="17346322"/>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953</Words>
  <Application>Microsoft Office PowerPoint</Application>
  <PresentationFormat>Custom</PresentationFormat>
  <Paragraphs>60</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Arial</vt:lpstr>
      <vt:lpstr>Raleway ExtraBold</vt:lpstr>
      <vt:lpstr>Raleway</vt:lpstr>
      <vt:lpstr>Raleway SemiBold</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om kaldate</dc:creator>
  <cp:lastModifiedBy>Ram Yalmate</cp:lastModifiedBy>
  <cp:revision>5</cp:revision>
  <dcterms:modified xsi:type="dcterms:W3CDTF">2024-05-03T06:12:40Z</dcterms:modified>
</cp:coreProperties>
</file>